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0"/>
  </p:notesMasterIdLst>
  <p:handoutMasterIdLst>
    <p:handoutMasterId r:id="rId21"/>
  </p:handoutMasterIdLst>
  <p:sldIdLst>
    <p:sldId id="292" r:id="rId5"/>
    <p:sldId id="277" r:id="rId6"/>
    <p:sldId id="295" r:id="rId7"/>
    <p:sldId id="296" r:id="rId8"/>
    <p:sldId id="297" r:id="rId9"/>
    <p:sldId id="294" r:id="rId10"/>
    <p:sldId id="291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93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39" autoAdjust="0"/>
  </p:normalViewPr>
  <p:slideViewPr>
    <p:cSldViewPr snapToGrid="0">
      <p:cViewPr varScale="1">
        <p:scale>
          <a:sx n="92" d="100"/>
          <a:sy n="92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21/10/24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21/10/24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21/10/24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5C35-D1FD-824C-BF91-DEDD2640E972}" type="datetimeFigureOut">
              <a:rPr lang="it-IT" smtClean="0"/>
              <a:pPr/>
              <a:t>21/10/24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181E4-6283-EF44-BFC5-6D35DA03E2D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21/10/24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TECNICHE E RISULTATI DELLA SASI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903058"/>
          </a:xfrm>
        </p:spPr>
        <p:txBody>
          <a:bodyPr>
            <a:normAutofit fontScale="40000" lnSpcReduction="200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Prof. Paolo </a:t>
            </a:r>
            <a:r>
              <a:rPr lang="it-IT" sz="2800" b="1" dirty="0" err="1">
                <a:solidFill>
                  <a:srgbClr val="FFC000"/>
                </a:solidFill>
              </a:rPr>
              <a:t>bernante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 err="1">
                <a:solidFill>
                  <a:srgbClr val="FFC000"/>
                </a:solidFill>
              </a:rPr>
              <a:t>Dimec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Alma mater </a:t>
            </a:r>
            <a:r>
              <a:rPr lang="it-IT" sz="2800" b="1" dirty="0" err="1">
                <a:solidFill>
                  <a:srgbClr val="FFC000"/>
                </a:solidFill>
              </a:rPr>
              <a:t>studiorum</a:t>
            </a:r>
            <a:r>
              <a:rPr lang="it-IT" sz="2800" b="1" dirty="0">
                <a:solidFill>
                  <a:srgbClr val="FFC000"/>
                </a:solidFill>
              </a:rPr>
              <a:t>  </a:t>
            </a:r>
            <a:r>
              <a:rPr lang="it-IT" sz="2800" b="1" dirty="0" err="1">
                <a:solidFill>
                  <a:srgbClr val="FFC000"/>
                </a:solidFill>
              </a:rPr>
              <a:t>universita’</a:t>
            </a:r>
            <a:r>
              <a:rPr lang="it-IT" sz="2800" b="1" dirty="0">
                <a:solidFill>
                  <a:srgbClr val="FFC000"/>
                </a:solidFill>
              </a:rPr>
              <a:t> di bologna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Centro di chirurgia metabolica e dell’obesità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IRCCS Policlinico di </a:t>
            </a:r>
            <a:r>
              <a:rPr lang="it-IT" sz="2800" b="1" dirty="0" err="1">
                <a:solidFill>
                  <a:srgbClr val="FFC000"/>
                </a:solidFill>
              </a:rPr>
              <a:t>sant’orsola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D6C5B-07B8-FA69-A1A1-B85EE794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TECHNICAL VARIATIONS AND RESULTS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0203FC-6336-EF16-52D5-D835A11A23FB}"/>
              </a:ext>
            </a:extLst>
          </p:cNvPr>
          <p:cNvSpPr txBox="1"/>
          <p:nvPr/>
        </p:nvSpPr>
        <p:spPr>
          <a:xfrm>
            <a:off x="1479173" y="2004534"/>
            <a:ext cx="683648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ength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the common 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limb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which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varied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between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200 and 350 cm</a:t>
            </a:r>
          </a:p>
          <a:p>
            <a:pPr algn="just"/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ize of the gastro-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ileal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anastomosis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which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was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3–4 cm</a:t>
            </a:r>
          </a:p>
          <a:p>
            <a:pPr algn="just"/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G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astro-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ileal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anastomosis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proximal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the </a:t>
            </a:r>
            <a:r>
              <a:rPr lang="it-IT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pylorus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which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ranged</a:t>
            </a: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between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 and 6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</a:p>
          <a:p>
            <a:pPr algn="just"/>
            <a:endParaRPr lang="it-IT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it-IT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longer</a:t>
            </a:r>
            <a:r>
              <a:rPr lang="it-IT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biliopancreatic</a:t>
            </a:r>
            <a:r>
              <a:rPr lang="it-IT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limb</a:t>
            </a:r>
            <a:r>
              <a:rPr lang="it-IT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associated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with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greater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improvement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in HT</a:t>
            </a:r>
          </a:p>
          <a:p>
            <a:pPr algn="just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it-IT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it-IT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larger</a:t>
            </a:r>
            <a:r>
              <a:rPr lang="it-IT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anastomosis</a:t>
            </a:r>
            <a:r>
              <a:rPr lang="it-IT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size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associated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with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higher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weight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loss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and a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decrease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in HT due to food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diversion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from the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gastric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pouch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to the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ileum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leading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to an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increasement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in the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malabsorptive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effect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E154365-C33E-9797-7790-9A7796EEC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83" y="2520993"/>
            <a:ext cx="3566160" cy="17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48B67-F87C-A833-B793-DF8B9565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ESPERIENZA PERSONALE: CONVERSIONE DA SLEEVE A SASI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DFD1D0-B907-B88A-1357-D45449DE7FE6}"/>
              </a:ext>
            </a:extLst>
          </p:cNvPr>
          <p:cNvSpPr txBox="1"/>
          <p:nvPr/>
        </p:nvSpPr>
        <p:spPr>
          <a:xfrm>
            <a:off x="1247884" y="1710459"/>
            <a:ext cx="9011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ANEDDOTICA (2 CASI)</a:t>
            </a:r>
          </a:p>
          <a:p>
            <a:endParaRPr lang="it-IT" dirty="0"/>
          </a:p>
          <a:p>
            <a:r>
              <a:rPr lang="it-IT" dirty="0"/>
              <a:t>INDICAZIONI: WEIGHT REGAIN + GASTRITE CRONICA ATROFICA CON METAPLASIA INTESTINALE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C741A8-037A-7012-59B0-E37FA5EC0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04" y="2709345"/>
            <a:ext cx="7163696" cy="413594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F3B3BE6-5552-F4D9-D4FE-6F6A59858952}"/>
              </a:ext>
            </a:extLst>
          </p:cNvPr>
          <p:cNvSpPr/>
          <p:nvPr/>
        </p:nvSpPr>
        <p:spPr>
          <a:xfrm>
            <a:off x="2818504" y="2709345"/>
            <a:ext cx="1473797" cy="79764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15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5D3AD-3C30-FF1F-906F-D4AFF1A9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ESPERIENZA PERSONALE: CONVERSIONE DA SLEEVE A SASI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0C38AFF-E296-16C8-19A0-59881907B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9999"/>
              </p:ext>
            </p:extLst>
          </p:nvPr>
        </p:nvGraphicFramePr>
        <p:xfrm>
          <a:off x="1297706" y="1800312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801843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97827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Caso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01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3/2015 sleeve </a:t>
                      </a:r>
                      <a:r>
                        <a:rPr lang="it-IT" dirty="0" err="1"/>
                        <a:t>gastrectomy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190 BMI 59,37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2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2016 nadir ponderale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42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5/2023 weight </a:t>
                      </a:r>
                      <a:r>
                        <a:rPr lang="it-IT" dirty="0" err="1"/>
                        <a:t>regain</a:t>
                      </a:r>
                      <a:r>
                        <a:rPr lang="it-IT" dirty="0"/>
                        <a:t>: 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00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141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06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8695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7E3577E-75BD-9F80-50D5-12A5E37B8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15183"/>
              </p:ext>
            </p:extLst>
          </p:nvPr>
        </p:nvGraphicFramePr>
        <p:xfrm>
          <a:off x="2032000" y="433570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802017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46857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Caso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30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5/2016 sleeve </a:t>
                      </a:r>
                      <a:r>
                        <a:rPr lang="it-IT" dirty="0" err="1"/>
                        <a:t>gastrectomy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158 BMI 57,34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3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4/2018 nadir ponderale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026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11/2022 weight </a:t>
                      </a:r>
                      <a:r>
                        <a:rPr lang="it-IT" dirty="0" err="1"/>
                        <a:t>regain</a:t>
                      </a:r>
                      <a:r>
                        <a:rPr lang="it-IT" dirty="0"/>
                        <a:t>: 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70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3/2023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Kg 109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4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8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45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F3FF27-5148-34F8-F26B-8E74836C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6" y="420608"/>
            <a:ext cx="7772400" cy="258151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DD8279-EBEA-9DA4-E09C-D56B5D38FFA1}"/>
              </a:ext>
            </a:extLst>
          </p:cNvPr>
          <p:cNvSpPr txBox="1"/>
          <p:nvPr/>
        </p:nvSpPr>
        <p:spPr>
          <a:xfrm>
            <a:off x="3048000" y="3812649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The short- and medium-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term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effectiveness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of SASI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may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be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satisfactory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It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may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be an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effective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and safe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method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the treatment of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obesity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. SASI</a:t>
            </a:r>
          </a:p>
          <a:p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may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be an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effective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method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of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revisional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bariatric</a:t>
            </a:r>
            <a:endParaRPr lang="it-IT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surgery </a:t>
            </a:r>
            <a:r>
              <a:rPr lang="it-IT" dirty="0" err="1">
                <a:solidFill>
                  <a:srgbClr val="000000"/>
                </a:solidFill>
                <a:effectLst/>
                <a:latin typeface="Helvetica" pitchFamily="2" charset="0"/>
              </a:rPr>
              <a:t>performed</a:t>
            </a:r>
            <a:r>
              <a:rPr lang="it-IT" dirty="0">
                <a:solidFill>
                  <a:srgbClr val="000000"/>
                </a:solidFill>
                <a:effectLst/>
                <a:latin typeface="Helvetica" pitchFamily="2" charset="0"/>
              </a:rPr>
              <a:t> for GERD.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However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,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it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had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poor</a:t>
            </a:r>
            <a:endParaRPr lang="it-IT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outcomes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 in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revisional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bariatric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 surgery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performed</a:t>
            </a:r>
            <a:endParaRPr lang="it-IT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for weight </a:t>
            </a:r>
            <a:r>
              <a:rPr lang="it-IT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regain</a:t>
            </a:r>
            <a:r>
              <a:rPr lang="it-IT" b="1" dirty="0">
                <a:solidFill>
                  <a:srgbClr val="000000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83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57C4C4-6BC8-45E1-52B6-0FA380B9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TAKE HOME MESSAGE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0921D7-E84E-3389-CFDF-E75B8467D56E}"/>
              </a:ext>
            </a:extLst>
          </p:cNvPr>
          <p:cNvSpPr txBox="1"/>
          <p:nvPr/>
        </p:nvSpPr>
        <p:spPr>
          <a:xfrm>
            <a:off x="1427018" y="2382982"/>
            <a:ext cx="101248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EFFICACE E SICURA COME PROCEDURA PRIMARIA (NB SLEEVE PIU’ AMPIA)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RISULTATI NON SODDISFACENTI IN TERMINI DI CALO PONDERALE COME CONVERSIONE POST-SLEEVE ??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POCHI STUDI DI CONFRONTO CON RYGB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 STUDIARE L’INCIDENZA DELLE IPOGLICEMIE REATTIVE (LATE DUMPING) 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PROPOSTA RACCOLTA DATI MULTICENTRICA (</a:t>
            </a:r>
            <a:r>
              <a:rPr lang="it-IT" dirty="0" err="1"/>
              <a:t>paolo.bernante@unibo.it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845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926" y="1844675"/>
            <a:ext cx="3986213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230813" y="3860800"/>
            <a:ext cx="2520950" cy="6477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5232401" y="2420939"/>
            <a:ext cx="2663825" cy="5032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/>
              <a:t>“OTTIMO PER LA CARESTIA</a:t>
            </a:r>
            <a:br>
              <a:rPr lang="it-IT" sz="4000"/>
            </a:br>
            <a:r>
              <a:rPr lang="it-IT" sz="4000"/>
              <a:t>INDIFESO DALL’ABBONDANZA”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232400" y="2435225"/>
            <a:ext cx="2507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Stomaco troppo grande?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232400" y="3933825"/>
            <a:ext cx="2392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Intestino troppo lungo?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-1912079">
            <a:off x="3216275" y="2900364"/>
            <a:ext cx="2159000" cy="485775"/>
          </a:xfrm>
          <a:prstGeom prst="rightArrow">
            <a:avLst>
              <a:gd name="adj1" fmla="val 50000"/>
              <a:gd name="adj2" fmla="val 11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 rot="1181237">
            <a:off x="3359150" y="3933826"/>
            <a:ext cx="2159000" cy="485775"/>
          </a:xfrm>
          <a:prstGeom prst="rightArrow">
            <a:avLst>
              <a:gd name="adj1" fmla="val 50000"/>
              <a:gd name="adj2" fmla="val 11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0" y="4570414"/>
            <a:ext cx="36004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magine 2" descr="Immagine che contiene testo, cibo, Spuntino, bibita analcolica&#10;&#10;Descrizione generata automaticamente">
            <a:extLst>
              <a:ext uri="{FF2B5EF4-FFF2-40B4-BE49-F238E27FC236}">
                <a16:creationId xmlns:a16="http://schemas.microsoft.com/office/drawing/2014/main" id="{747FB23A-0AC7-2F19-9790-6117091B9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1642447"/>
            <a:ext cx="3283731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EE8434D8-E0F1-ED42-C8A5-13055F780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52" y="215160"/>
            <a:ext cx="7772400" cy="63915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C56BD85-224C-FBFE-A03D-6A61ED3F1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" y="55132"/>
            <a:ext cx="5841402" cy="18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design, diagramma&#10;&#10;Descrizione generata automaticamente">
            <a:extLst>
              <a:ext uri="{FF2B5EF4-FFF2-40B4-BE49-F238E27FC236}">
                <a16:creationId xmlns:a16="http://schemas.microsoft.com/office/drawing/2014/main" id="{2D9C5336-0D38-54B4-9685-1994D140C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31" y="189348"/>
            <a:ext cx="7530490" cy="65640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23CA1C3-66DE-306B-18A9-E5E935F9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" y="55132"/>
            <a:ext cx="5841402" cy="18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5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giallo, schermata&#10;&#10;Descrizione generata automaticamente">
            <a:extLst>
              <a:ext uri="{FF2B5EF4-FFF2-40B4-BE49-F238E27FC236}">
                <a16:creationId xmlns:a16="http://schemas.microsoft.com/office/drawing/2014/main" id="{045FB578-2A48-FC40-5AF7-D90BB63C0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89" y="1463043"/>
            <a:ext cx="7772400" cy="47940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F431D43-5637-7525-80A3-FEED4D31A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" y="55132"/>
            <a:ext cx="5841402" cy="18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enu, cartone animato&#10;&#10;Descrizione generata automaticamente">
            <a:extLst>
              <a:ext uri="{FF2B5EF4-FFF2-40B4-BE49-F238E27FC236}">
                <a16:creationId xmlns:a16="http://schemas.microsoft.com/office/drawing/2014/main" id="{212A7218-48B1-B02A-AF5D-130BA78B0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57" y="365772"/>
            <a:ext cx="7772400" cy="61345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6090BE-F382-6AD3-10D8-6CF4044C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" y="55132"/>
            <a:ext cx="5841402" cy="18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9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8791D09-B407-1780-51B7-40365FB8B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60" y="424032"/>
            <a:ext cx="11781416" cy="589070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04A06A-93EA-67B8-DFE7-8EBD59BDF210}"/>
              </a:ext>
            </a:extLst>
          </p:cNvPr>
          <p:cNvSpPr txBox="1"/>
          <p:nvPr/>
        </p:nvSpPr>
        <p:spPr>
          <a:xfrm>
            <a:off x="5690800" y="5026092"/>
            <a:ext cx="64061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Laparoscopic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sleeve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gastrectomy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with loop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bipartition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Laparoscopic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sleeve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gastrectomy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 loop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gastroileal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bypass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Laparoscopic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sleeve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gastrectomy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with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transit</a:t>
            </a: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loop </a:t>
            </a:r>
            <a:r>
              <a:rPr lang="it-IT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bipartition</a:t>
            </a:r>
            <a:endParaRPr lang="it-IT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76070A-7855-FD26-3207-3D4A26447DAA}"/>
              </a:ext>
            </a:extLst>
          </p:cNvPr>
          <p:cNvSpPr txBox="1"/>
          <p:nvPr/>
        </p:nvSpPr>
        <p:spPr>
          <a:xfrm>
            <a:off x="5099125" y="529275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AKA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E13D56-3A2D-3D01-52F1-9665EA0A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6" y="0"/>
            <a:ext cx="615109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E193C0-4E16-D423-0138-AB6A1DA9DCF0}"/>
              </a:ext>
            </a:extLst>
          </p:cNvPr>
          <p:cNvSpPr txBox="1"/>
          <p:nvPr/>
        </p:nvSpPr>
        <p:spPr>
          <a:xfrm>
            <a:off x="6702014" y="74227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%EWL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2C5B31B-08D8-D13C-0581-6E93B99158AC}"/>
              </a:ext>
            </a:extLst>
          </p:cNvPr>
          <p:cNvSpPr txBox="1"/>
          <p:nvPr/>
        </p:nvSpPr>
        <p:spPr>
          <a:xfrm>
            <a:off x="6809591" y="177501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T2DM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74F4D2-9520-6C9F-0067-1FE3BE03BE39}"/>
              </a:ext>
            </a:extLst>
          </p:cNvPr>
          <p:cNvSpPr txBox="1"/>
          <p:nvPr/>
        </p:nvSpPr>
        <p:spPr>
          <a:xfrm>
            <a:off x="6702014" y="2904565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Hypertension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AE19E6-F3AD-EB0A-D6A3-442EFFFE4201}"/>
              </a:ext>
            </a:extLst>
          </p:cNvPr>
          <p:cNvSpPr txBox="1"/>
          <p:nvPr/>
        </p:nvSpPr>
        <p:spPr>
          <a:xfrm>
            <a:off x="6702014" y="4077148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Dyslipidemia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E04943F-7B4B-0C92-DDCD-DB108CD62EDC}"/>
              </a:ext>
            </a:extLst>
          </p:cNvPr>
          <p:cNvSpPr txBox="1"/>
          <p:nvPr/>
        </p:nvSpPr>
        <p:spPr>
          <a:xfrm>
            <a:off x="6809591" y="5088367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OSAS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EF9B3F-745E-E274-A7E7-5A9290C54D87}"/>
              </a:ext>
            </a:extLst>
          </p:cNvPr>
          <p:cNvSpPr txBox="1"/>
          <p:nvPr/>
        </p:nvSpPr>
        <p:spPr>
          <a:xfrm>
            <a:off x="6702014" y="6121101"/>
            <a:ext cx="150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Complications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1BD516-072C-9DF6-CDD2-6F90D3A2FD4E}"/>
              </a:ext>
            </a:extLst>
          </p:cNvPr>
          <p:cNvSpPr txBox="1"/>
          <p:nvPr/>
        </p:nvSpPr>
        <p:spPr>
          <a:xfrm>
            <a:off x="8086816" y="204395"/>
            <a:ext cx="23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SASI vs SLEEVE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86B4CC6-40FB-52E9-40CE-628E5D6C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83" y="2520993"/>
            <a:ext cx="3566160" cy="17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2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669D10-6C93-27D0-732C-4BD86963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" y="0"/>
            <a:ext cx="673227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D6D134-7E6F-0A90-8C86-2FEF31F950C7}"/>
              </a:ext>
            </a:extLst>
          </p:cNvPr>
          <p:cNvSpPr txBox="1"/>
          <p:nvPr/>
        </p:nvSpPr>
        <p:spPr>
          <a:xfrm>
            <a:off x="6809591" y="78530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T2DM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4FF9DE-6754-FAE9-E64E-51BA5B2EA7FB}"/>
              </a:ext>
            </a:extLst>
          </p:cNvPr>
          <p:cNvSpPr txBox="1"/>
          <p:nvPr/>
        </p:nvSpPr>
        <p:spPr>
          <a:xfrm>
            <a:off x="6702014" y="1914854"/>
            <a:ext cx="144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Hypertension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1EF138-F6C8-6B24-4846-ABAA70D4CDFF}"/>
              </a:ext>
            </a:extLst>
          </p:cNvPr>
          <p:cNvSpPr txBox="1"/>
          <p:nvPr/>
        </p:nvSpPr>
        <p:spPr>
          <a:xfrm>
            <a:off x="6702014" y="3087437"/>
            <a:ext cx="13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Dyslipidemia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94AFA7-2DF1-7A4F-A4DB-0A2491E24824}"/>
              </a:ext>
            </a:extLst>
          </p:cNvPr>
          <p:cNvSpPr txBox="1"/>
          <p:nvPr/>
        </p:nvSpPr>
        <p:spPr>
          <a:xfrm>
            <a:off x="6809591" y="4475177"/>
            <a:ext cx="67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OSAS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B87D8BF-E49D-8F21-4733-44802BFE4532}"/>
              </a:ext>
            </a:extLst>
          </p:cNvPr>
          <p:cNvSpPr txBox="1"/>
          <p:nvPr/>
        </p:nvSpPr>
        <p:spPr>
          <a:xfrm>
            <a:off x="6702014" y="5690789"/>
            <a:ext cx="150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Complications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277951-EB09-2EC4-83E6-BE8134D7BE46}"/>
              </a:ext>
            </a:extLst>
          </p:cNvPr>
          <p:cNvSpPr txBox="1"/>
          <p:nvPr/>
        </p:nvSpPr>
        <p:spPr>
          <a:xfrm>
            <a:off x="8086816" y="204395"/>
            <a:ext cx="233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SASI vs OAGB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C96E149-0042-AAB0-CDA1-22DA5287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83" y="2520993"/>
            <a:ext cx="3566160" cy="17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94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241</TotalTime>
  <Words>364</Words>
  <Application>Microsoft Macintosh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Wingdings</vt:lpstr>
      <vt:lpstr>RetrospectVTI</vt:lpstr>
      <vt:lpstr>TECNICHE E RISULTATI DELLA SASI</vt:lpstr>
      <vt:lpstr>“OTTIMO PER LA CARESTIA INDIFESO DALL’ABBONDANZA”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TECHNICAL VARIATIONS AND RESULTS</vt:lpstr>
      <vt:lpstr>ESPERIENZA PERSONALE: CONVERSIONE DA SLEEVE A SASI</vt:lpstr>
      <vt:lpstr>ESPERIENZA PERSONALE: CONVERSIONE DA SLEEVE A SASI</vt:lpstr>
      <vt:lpstr>Presentazione standard di PowerPoint</vt:lpstr>
      <vt:lpstr>TAKE HOME MESSAGE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Paolo Bernante</cp:lastModifiedBy>
  <cp:revision>18</cp:revision>
  <dcterms:created xsi:type="dcterms:W3CDTF">2022-02-27T17:36:31Z</dcterms:created>
  <dcterms:modified xsi:type="dcterms:W3CDTF">2024-10-21T10:27:56Z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